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4" r:id="rId1"/>
    <p:sldMasterId id="2147483686" r:id="rId2"/>
  </p:sldMasterIdLst>
  <p:notesMasterIdLst>
    <p:notesMasterId r:id="rId35"/>
  </p:notesMasterIdLst>
  <p:handoutMasterIdLst>
    <p:handoutMasterId r:id="rId36"/>
  </p:handoutMasterIdLst>
  <p:sldIdLst>
    <p:sldId id="423" r:id="rId3"/>
    <p:sldId id="418" r:id="rId4"/>
    <p:sldId id="359" r:id="rId5"/>
    <p:sldId id="365" r:id="rId6"/>
    <p:sldId id="346" r:id="rId7"/>
    <p:sldId id="361" r:id="rId8"/>
    <p:sldId id="362" r:id="rId9"/>
    <p:sldId id="369" r:id="rId10"/>
    <p:sldId id="368" r:id="rId11"/>
    <p:sldId id="373" r:id="rId12"/>
    <p:sldId id="385" r:id="rId13"/>
    <p:sldId id="374" r:id="rId14"/>
    <p:sldId id="376" r:id="rId15"/>
    <p:sldId id="377" r:id="rId16"/>
    <p:sldId id="384" r:id="rId17"/>
    <p:sldId id="378" r:id="rId18"/>
    <p:sldId id="379" r:id="rId19"/>
    <p:sldId id="396" r:id="rId20"/>
    <p:sldId id="409" r:id="rId21"/>
    <p:sldId id="410" r:id="rId22"/>
    <p:sldId id="424" r:id="rId23"/>
    <p:sldId id="414" r:id="rId24"/>
    <p:sldId id="416" r:id="rId25"/>
    <p:sldId id="417" r:id="rId26"/>
    <p:sldId id="421" r:id="rId27"/>
    <p:sldId id="422" r:id="rId28"/>
    <p:sldId id="395" r:id="rId29"/>
    <p:sldId id="389" r:id="rId30"/>
    <p:sldId id="391" r:id="rId31"/>
    <p:sldId id="408" r:id="rId32"/>
    <p:sldId id="393" r:id="rId33"/>
    <p:sldId id="425" r:id="rId34"/>
  </p:sldIdLst>
  <p:sldSz cx="9144000" cy="5143500" type="screen16x9"/>
  <p:notesSz cx="6858000" cy="9144000"/>
  <p:defaultTextStyle>
    <a:defPPr>
      <a:defRPr lang="en-US"/>
    </a:defPPr>
    <a:lvl1pPr marL="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9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C003281-F8FA-4742-AAB5-86538B597CB4}">
          <p14:sldIdLst>
            <p14:sldId id="423"/>
            <p14:sldId id="418"/>
            <p14:sldId id="359"/>
            <p14:sldId id="365"/>
            <p14:sldId id="346"/>
            <p14:sldId id="361"/>
            <p14:sldId id="362"/>
            <p14:sldId id="369"/>
            <p14:sldId id="368"/>
            <p14:sldId id="373"/>
            <p14:sldId id="385"/>
            <p14:sldId id="374"/>
            <p14:sldId id="376"/>
            <p14:sldId id="377"/>
            <p14:sldId id="384"/>
            <p14:sldId id="378"/>
            <p14:sldId id="379"/>
            <p14:sldId id="396"/>
            <p14:sldId id="409"/>
            <p14:sldId id="410"/>
            <p14:sldId id="424"/>
            <p14:sldId id="414"/>
            <p14:sldId id="416"/>
            <p14:sldId id="417"/>
            <p14:sldId id="421"/>
            <p14:sldId id="422"/>
            <p14:sldId id="395"/>
            <p14:sldId id="389"/>
            <p14:sldId id="391"/>
            <p14:sldId id="408"/>
            <p14:sldId id="393"/>
            <p14:sldId id="42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12">
          <p15:clr>
            <a:srgbClr val="A4A3A4"/>
          </p15:clr>
        </p15:guide>
        <p15:guide id="2" pos="1501">
          <p15:clr>
            <a:srgbClr val="A4A3A4"/>
          </p15:clr>
        </p15:guide>
        <p15:guide id="3" orient="horz" pos="1448">
          <p15:clr>
            <a:srgbClr val="A4A3A4"/>
          </p15:clr>
        </p15:guide>
        <p15:guide id="4" orient="horz" pos="2389">
          <p15:clr>
            <a:srgbClr val="A4A3A4"/>
          </p15:clr>
        </p15:guide>
        <p15:guide id="5" orient="horz" pos="1387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rian Weaver" initials="" lastIdx="1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767676"/>
    <a:srgbClr val="FF6666"/>
    <a:srgbClr val="009966"/>
    <a:srgbClr val="E29D42"/>
    <a:srgbClr val="416692"/>
    <a:srgbClr val="6C6260"/>
    <a:srgbClr val="16800A"/>
    <a:srgbClr val="699E57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36" autoAdjust="0"/>
    <p:restoredTop sz="96529" autoAdjust="0"/>
  </p:normalViewPr>
  <p:slideViewPr>
    <p:cSldViewPr snapToGrid="0" snapToObjects="1">
      <p:cViewPr varScale="1">
        <p:scale>
          <a:sx n="157" d="100"/>
          <a:sy n="157" d="100"/>
        </p:scale>
        <p:origin x="240" y="114"/>
      </p:cViewPr>
      <p:guideLst>
        <p:guide orient="horz" pos="2212"/>
        <p:guide pos="1501"/>
        <p:guide orient="horz" pos="1448"/>
        <p:guide orient="horz" pos="2389"/>
        <p:guide orient="horz" pos="138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4" d="100"/>
        <a:sy n="12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viewProps" Target="viewProps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066E91-A9D4-7B40-A0C1-513E7F1AD61A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B12CE9-A8F1-8B48-A2B4-881EFEE517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52830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g>
</file>

<file path=ppt/media/image22.jpg>
</file>

<file path=ppt/media/image23.jpg>
</file>

<file path=ppt/media/image24.png>
</file>

<file path=ppt/media/image25.jpg>
</file>

<file path=ppt/media/image26.jpeg>
</file>

<file path=ppt/media/image27.png>
</file>

<file path=ppt/media/image28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78B917-D3C6-1C4F-9C3F-A3DF54BA6CCD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A929CC-731B-2F4B-B9BA-17DD30A6D2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0372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1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4571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78" algn="l" defTabSz="4571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4571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4571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4571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32" algn="l" defTabSz="4571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4571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45718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0445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2622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6780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776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3712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0609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0825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1807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8276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0350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892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1200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1215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241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12144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1250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6242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9704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96681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1661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7213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8425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451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7967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5450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897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s-I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A929CC-731B-2F4B-B9BA-17DD30A6D28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84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7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-3810"/>
            <a:ext cx="9144000" cy="5151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5"/>
          <p:cNvSpPr txBox="1">
            <a:spLocks/>
          </p:cNvSpPr>
          <p:nvPr userDrawn="1"/>
        </p:nvSpPr>
        <p:spPr>
          <a:xfrm>
            <a:off x="6987375" y="4755738"/>
            <a:ext cx="18669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b="1" dirty="0">
                <a:solidFill>
                  <a:schemeClr val="tx2"/>
                </a:solidFill>
              </a:rPr>
              <a:t>www.swampup.jfrog.com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560" y="1964590"/>
            <a:ext cx="5420865" cy="1773020"/>
          </a:xfrm>
        </p:spPr>
        <p:txBody>
          <a:bodyPr anchor="b">
            <a:normAutofit/>
          </a:bodyPr>
          <a:lstStyle>
            <a:lvl1pPr algn="l" defTabSz="4572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lang="en-US" sz="4400" b="1" i="0" kern="1200" baseline="0" dirty="0">
                <a:solidFill>
                  <a:schemeClr val="tx2"/>
                </a:solidFill>
                <a:latin typeface="+mj-lt"/>
                <a:ea typeface="MetaBold" charset="0"/>
                <a:cs typeface="MetaBold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9560" y="3686175"/>
            <a:ext cx="5295900" cy="495300"/>
          </a:xfrm>
        </p:spPr>
        <p:txBody>
          <a:bodyPr>
            <a:norm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200">
                <a:solidFill>
                  <a:schemeClr val="bg2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18396" y="895680"/>
            <a:ext cx="2127250" cy="737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ooter Placeholder 5"/>
          <p:cNvSpPr txBox="1">
            <a:spLocks/>
          </p:cNvSpPr>
          <p:nvPr userDrawn="1"/>
        </p:nvSpPr>
        <p:spPr>
          <a:xfrm>
            <a:off x="289560" y="4760500"/>
            <a:ext cx="26670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accent2"/>
                </a:solidFill>
              </a:rPr>
              <a:t>Copyright © 2017 </a:t>
            </a:r>
            <a:r>
              <a:rPr lang="en-US" sz="900" dirty="0" err="1">
                <a:solidFill>
                  <a:schemeClr val="accent2"/>
                </a:solidFill>
              </a:rPr>
              <a:t>JFrog</a:t>
            </a:r>
            <a:r>
              <a:rPr lang="en-US" sz="900" dirty="0">
                <a:solidFill>
                  <a:schemeClr val="accent2"/>
                </a:solidFill>
              </a:rPr>
              <a:t>.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642910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799" y="1964590"/>
            <a:ext cx="5405626" cy="986635"/>
          </a:xfrm>
        </p:spPr>
        <p:txBody>
          <a:bodyPr anchor="b">
            <a:normAutofit/>
          </a:bodyPr>
          <a:lstStyle>
            <a:lvl1pPr algn="l">
              <a:lnSpc>
                <a:spcPts val="3200"/>
              </a:lnSpc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YOU! </a:t>
            </a:r>
          </a:p>
        </p:txBody>
      </p:sp>
      <p:sp>
        <p:nvSpPr>
          <p:cNvPr id="8" name="Footer Placeholder 5"/>
          <p:cNvSpPr txBox="1">
            <a:spLocks/>
          </p:cNvSpPr>
          <p:nvPr userDrawn="1"/>
        </p:nvSpPr>
        <p:spPr>
          <a:xfrm>
            <a:off x="6987375" y="4755738"/>
            <a:ext cx="18669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100" b="1" dirty="0">
                <a:solidFill>
                  <a:schemeClr val="bg1"/>
                </a:solidFill>
              </a:rPr>
              <a:t>www.swampup.jfrog.com</a:t>
            </a:r>
          </a:p>
        </p:txBody>
      </p:sp>
      <p:sp>
        <p:nvSpPr>
          <p:cNvPr id="10" name="Footer Placeholder 5"/>
          <p:cNvSpPr txBox="1">
            <a:spLocks/>
          </p:cNvSpPr>
          <p:nvPr userDrawn="1"/>
        </p:nvSpPr>
        <p:spPr>
          <a:xfrm>
            <a:off x="289560" y="4760500"/>
            <a:ext cx="26670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900" dirty="0">
                <a:solidFill>
                  <a:schemeClr val="bg1"/>
                </a:solidFill>
              </a:rPr>
              <a:t>Copyright © 2017 </a:t>
            </a:r>
            <a:r>
              <a:rPr lang="en-US" sz="900" dirty="0" err="1">
                <a:solidFill>
                  <a:schemeClr val="bg1"/>
                </a:solidFill>
              </a:rPr>
              <a:t>JFrog</a:t>
            </a:r>
            <a:r>
              <a:rPr lang="en-US" sz="900" dirty="0">
                <a:solidFill>
                  <a:schemeClr val="bg1"/>
                </a:solidFill>
              </a:rPr>
              <a:t>. All Rights Reserved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0"/>
          </p:nvPr>
        </p:nvSpPr>
        <p:spPr>
          <a:xfrm>
            <a:off x="304799" y="3027121"/>
            <a:ext cx="5405626" cy="758949"/>
          </a:xfrm>
        </p:spPr>
        <p:txBody>
          <a:bodyPr>
            <a:normAutofit/>
          </a:bodyPr>
          <a:lstStyle>
            <a:lvl1pPr marL="0" indent="0" algn="l">
              <a:lnSpc>
                <a:spcPts val="2000"/>
              </a:lnSpc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13" name="Picture 7" descr="C:\Users\Varun.SANJEEV\Desktop\JFrog\PPT\JFrog swampUP Logo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0660" y="924836"/>
            <a:ext cx="2524126" cy="877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567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8155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69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465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4994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0846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49840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325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3800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282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99352" y="209550"/>
            <a:ext cx="1461914" cy="50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3351"/>
            <a:ext cx="7086600" cy="697012"/>
          </a:xfrm>
        </p:spPr>
        <p:txBody>
          <a:bodyPr anchor="ctr">
            <a:normAutofit/>
          </a:bodyPr>
          <a:lstStyle>
            <a:lvl1pPr algn="l">
              <a:lnSpc>
                <a:spcPts val="3200"/>
              </a:lnSpc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8578838" y="4860219"/>
            <a:ext cx="3809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0" eaLnBrk="1" latinLnBrk="0" hangingPunct="1"/>
            <a:fld id="{84EF0C2A-8AB1-4CCD-8070-4AFDD93D51F1}" type="slidenum">
              <a:rPr lang="en-US" sz="900" kern="1200" smtClean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US" sz="900" kern="1200" dirty="0">
              <a:solidFill>
                <a:schemeClr val="accent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248313" y="4860219"/>
            <a:ext cx="2514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Copyright © 2017 </a:t>
            </a:r>
            <a:r>
              <a:rPr lang="en-US" sz="900" kern="1200" dirty="0" err="1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JFrog</a:t>
            </a:r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. All Rights Reserved       </a:t>
            </a:r>
            <a:r>
              <a:rPr lang="en-US" sz="9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|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398637" y="830362"/>
            <a:ext cx="7589837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304800" y="940363"/>
            <a:ext cx="8534400" cy="3919855"/>
          </a:xfrm>
        </p:spPr>
        <p:txBody>
          <a:bodyPr>
            <a:normAutofit/>
          </a:bodyPr>
          <a:lstStyle>
            <a:lvl1pPr marL="171450" indent="-171450">
              <a:buClr>
                <a:schemeClr val="bg2"/>
              </a:buClr>
              <a:buFont typeface="Helvetica" panose="020B0604020202030204" pitchFamily="34" charset="0"/>
              <a:buChar char="•"/>
              <a:defRPr sz="2000">
                <a:solidFill>
                  <a:schemeClr val="accent1"/>
                </a:solidFill>
              </a:defRPr>
            </a:lvl1pPr>
            <a:lvl2pPr marL="400050" indent="-228600">
              <a:buClr>
                <a:schemeClr val="bg2"/>
              </a:buClr>
              <a:defRPr sz="1800">
                <a:solidFill>
                  <a:schemeClr val="accent1"/>
                </a:solidFill>
              </a:defRPr>
            </a:lvl2pPr>
            <a:lvl3pPr marL="571500" indent="-169863">
              <a:buClr>
                <a:schemeClr val="bg2"/>
              </a:buClr>
              <a:buFont typeface="Helvetica" panose="020B0604020202030204" pitchFamily="34" charset="0"/>
              <a:buChar char="•"/>
              <a:defRPr sz="1600">
                <a:solidFill>
                  <a:schemeClr val="accent1"/>
                </a:solidFill>
              </a:defRPr>
            </a:lvl3pPr>
            <a:lvl4pPr marL="742950" indent="-173038">
              <a:buClr>
                <a:schemeClr val="bg2"/>
              </a:buClr>
              <a:defRPr sz="1400">
                <a:solidFill>
                  <a:schemeClr val="accent1"/>
                </a:solidFill>
              </a:defRPr>
            </a:lvl4pPr>
            <a:lvl5pPr marL="914400" indent="-169863">
              <a:buClr>
                <a:schemeClr val="bg2"/>
              </a:buClr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0751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40683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529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gradFill flip="none" rotWithShape="1">
          <a:gsLst>
            <a:gs pos="25000">
              <a:srgbClr val="283EAC"/>
            </a:gs>
            <a:gs pos="0">
              <a:schemeClr val="accent3"/>
            </a:gs>
            <a:gs pos="59000">
              <a:schemeClr val="accent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alphaModFix amt="5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8676" r="2922" b="16717"/>
          <a:stretch/>
        </p:blipFill>
        <p:spPr>
          <a:xfrm>
            <a:off x="0" y="6069"/>
            <a:ext cx="9144000" cy="51435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42976" y="2008580"/>
            <a:ext cx="3198062" cy="744856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ctrTitle" hasCustomPrompt="1"/>
          </p:nvPr>
        </p:nvSpPr>
        <p:spPr>
          <a:xfrm>
            <a:off x="874559" y="3031949"/>
            <a:ext cx="6858000" cy="435587"/>
          </a:xfrm>
        </p:spPr>
        <p:txBody>
          <a:bodyPr anchor="b">
            <a:noAutofit/>
          </a:bodyPr>
          <a:lstStyle>
            <a:lvl1pPr algn="l">
              <a:defRPr sz="330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 dirty="0"/>
              <a:t>Click to enter Master title</a:t>
            </a:r>
          </a:p>
        </p:txBody>
      </p:sp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892963" y="3655326"/>
            <a:ext cx="6858000" cy="302072"/>
          </a:xfrm>
        </p:spPr>
        <p:txBody>
          <a:bodyPr>
            <a:normAutofit/>
          </a:bodyPr>
          <a:lstStyle>
            <a:lvl1pPr marL="0" indent="0" algn="l">
              <a:buNone/>
              <a:defRPr sz="150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37650311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3864">
          <p15:clr>
            <a:srgbClr val="FBAE40"/>
          </p15:clr>
        </p15:guide>
        <p15:guide id="2" pos="79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8380" y="2044"/>
            <a:ext cx="4550932" cy="455093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75" y="1921257"/>
            <a:ext cx="3059168" cy="712505"/>
          </a:xfrm>
          <a:prstGeom prst="rect">
            <a:avLst/>
          </a:prstGeom>
        </p:spPr>
      </p:pic>
      <p:sp>
        <p:nvSpPr>
          <p:cNvPr id="21" name="Title 1"/>
          <p:cNvSpPr>
            <a:spLocks noGrp="1"/>
          </p:cNvSpPr>
          <p:nvPr>
            <p:ph type="ctrTitle" hasCustomPrompt="1"/>
          </p:nvPr>
        </p:nvSpPr>
        <p:spPr>
          <a:xfrm>
            <a:off x="874559" y="2837741"/>
            <a:ext cx="6858000" cy="435587"/>
          </a:xfrm>
        </p:spPr>
        <p:txBody>
          <a:bodyPr anchor="b">
            <a:noAutofit/>
          </a:bodyPr>
          <a:lstStyle>
            <a:lvl1pPr algn="l">
              <a:defRPr sz="330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 dirty="0"/>
              <a:t>Click to enter section title</a:t>
            </a:r>
          </a:p>
        </p:txBody>
      </p:sp>
      <p:sp>
        <p:nvSpPr>
          <p:cNvPr id="11" name="Footer Placeholder 4"/>
          <p:cNvSpPr txBox="1">
            <a:spLocks/>
          </p:cNvSpPr>
          <p:nvPr/>
        </p:nvSpPr>
        <p:spPr>
          <a:xfrm>
            <a:off x="890873" y="4436502"/>
            <a:ext cx="1521398" cy="232948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800" b="0" i="0" kern="1200" spc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00" dirty="0">
                <a:solidFill>
                  <a:schemeClr val="accent1"/>
                </a:solidFill>
              </a:rPr>
              <a:t>CONFIDENTIAL  ⎸ DO NOT DISTRIBUTE</a:t>
            </a:r>
          </a:p>
        </p:txBody>
      </p:sp>
    </p:spTree>
    <p:extLst>
      <p:ext uri="{BB962C8B-B14F-4D97-AF65-F5344CB8AC3E}">
        <p14:creationId xmlns:p14="http://schemas.microsoft.com/office/powerpoint/2010/main" val="38775180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hdr="0" ftr="0" dt="0"/>
  <p:extLst>
    <p:ext uri="{DCECCB84-F9BA-43D5-87BE-67443E8EF086}">
      <p15:sldGuideLst xmlns:p15="http://schemas.microsoft.com/office/powerpoint/2012/main">
        <p15:guide id="2" pos="79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00" b="0"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2"/>
          </p:nvPr>
        </p:nvSpPr>
        <p:spPr>
          <a:xfrm>
            <a:off x="628651" y="1371600"/>
            <a:ext cx="7867184" cy="3189249"/>
          </a:xfrm>
        </p:spPr>
        <p:txBody>
          <a:bodyPr>
            <a:normAutofit/>
          </a:bodyPr>
          <a:lstStyle>
            <a:lvl1pPr>
              <a:defRPr sz="1800">
                <a:latin typeface="Roboto" charset="0"/>
                <a:ea typeface="Roboto" charset="0"/>
                <a:cs typeface="Roboto" charset="0"/>
              </a:defRPr>
            </a:lvl1pPr>
            <a:lvl2pPr>
              <a:buClr>
                <a:schemeClr val="bg1">
                  <a:lumMod val="50000"/>
                </a:schemeClr>
              </a:buClr>
              <a:defRPr sz="1500">
                <a:latin typeface="Roboto" charset="0"/>
                <a:ea typeface="Roboto" charset="0"/>
                <a:cs typeface="Roboto" charset="0"/>
              </a:defRPr>
            </a:lvl2pPr>
            <a:lvl3pPr>
              <a:defRPr sz="1350">
                <a:latin typeface="Roboto" charset="0"/>
                <a:ea typeface="Roboto" charset="0"/>
                <a:cs typeface="Roboto" charset="0"/>
              </a:defRPr>
            </a:lvl3pPr>
            <a:lvl4pPr>
              <a:defRPr>
                <a:latin typeface="Open Sans" charset="0"/>
                <a:ea typeface="Open Sans" charset="0"/>
                <a:cs typeface="Open Sans" charset="0"/>
              </a:defRPr>
            </a:lvl4pPr>
            <a:lvl5pPr>
              <a:defRPr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4697360"/>
            <a:ext cx="1521398" cy="232948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>
              <a:defRPr sz="600" b="0" i="0" spc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CONFIDENTIAL  ⎸ DO NOT DISTRIBUTE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92825" y="4728534"/>
            <a:ext cx="558351" cy="232948"/>
          </a:xfrm>
          <a:prstGeom prst="rect">
            <a:avLst/>
          </a:prstGeom>
        </p:spPr>
        <p:txBody>
          <a:bodyPr anchor="ctr"/>
          <a:lstStyle>
            <a:lvl1pPr algn="ctr">
              <a:defRPr lang="en-US" sz="675" b="0" i="0" kern="1200" spc="0" smtClean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fld id="{9F445974-BED0-5B4A-8C67-6383B3BC9D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629821"/>
      </p:ext>
    </p:extLst>
  </p:cSld>
  <p:clrMapOvr>
    <a:masterClrMapping/>
  </p:clrMapOvr>
  <p:hf hdr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AE5D55CD-92A9-A844-9C67-3FC1349DC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00" b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2"/>
          </p:nvPr>
        </p:nvSpPr>
        <p:spPr>
          <a:xfrm>
            <a:off x="628651" y="1371600"/>
            <a:ext cx="7867184" cy="3189249"/>
          </a:xfrm>
        </p:spPr>
        <p:txBody>
          <a:bodyPr>
            <a:normAutofit/>
          </a:bodyPr>
          <a:lstStyle>
            <a:lvl1pPr>
              <a:buClr>
                <a:srgbClr val="FFCA28"/>
              </a:buClr>
              <a:defRPr sz="180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  <a:lvl2pPr>
              <a:buClr>
                <a:srgbClr val="FFCA28"/>
              </a:buClr>
              <a:defRPr sz="150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2pPr>
            <a:lvl3pPr>
              <a:buClr>
                <a:srgbClr val="FFCA28"/>
              </a:buClr>
              <a:defRPr sz="135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3pPr>
            <a:lvl4pPr>
              <a:defRPr>
                <a:latin typeface="Open Sans" charset="0"/>
                <a:ea typeface="Open Sans" charset="0"/>
                <a:cs typeface="Open Sans" charset="0"/>
              </a:defRPr>
            </a:lvl4pPr>
            <a:lvl5pPr>
              <a:defRPr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4697360"/>
            <a:ext cx="1636295" cy="232948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>
              <a:defRPr sz="600" b="0" i="0" spc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CONFIDENTIAL  ⎸ DO NOT DISTRIBUTE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92825" y="4728534"/>
            <a:ext cx="558351" cy="232948"/>
          </a:xfrm>
          <a:prstGeom prst="rect">
            <a:avLst/>
          </a:prstGeom>
        </p:spPr>
        <p:txBody>
          <a:bodyPr anchor="ctr"/>
          <a:lstStyle>
            <a:lvl1pPr algn="ctr">
              <a:defRPr lang="en-US" sz="675" b="0" i="0" kern="1200" spc="0" smtClean="0">
                <a:solidFill>
                  <a:schemeClr val="bg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fld id="{9F445974-BED0-5B4A-8C67-6383B3BC9D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627413"/>
      </p:ext>
    </p:extLst>
  </p:cSld>
  <p:clrMapOvr>
    <a:masterClrMapping/>
  </p:clrMapOvr>
  <p:hf hdr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3A2800D3-63A0-5845-8C83-E03B1A8C9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00" b="0"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2"/>
          </p:nvPr>
        </p:nvSpPr>
        <p:spPr>
          <a:xfrm>
            <a:off x="628651" y="1371600"/>
            <a:ext cx="7867184" cy="3189249"/>
          </a:xfrm>
        </p:spPr>
        <p:txBody>
          <a:bodyPr>
            <a:normAutofit/>
          </a:bodyPr>
          <a:lstStyle>
            <a:lvl1pPr>
              <a:defRPr sz="1800">
                <a:latin typeface="Roboto" charset="0"/>
                <a:ea typeface="Roboto" charset="0"/>
                <a:cs typeface="Roboto" charset="0"/>
              </a:defRPr>
            </a:lvl1pPr>
            <a:lvl2pPr>
              <a:buClr>
                <a:schemeClr val="bg1">
                  <a:lumMod val="50000"/>
                </a:schemeClr>
              </a:buClr>
              <a:defRPr sz="1500">
                <a:latin typeface="Roboto" charset="0"/>
                <a:ea typeface="Roboto" charset="0"/>
                <a:cs typeface="Roboto" charset="0"/>
              </a:defRPr>
            </a:lvl2pPr>
            <a:lvl3pPr>
              <a:defRPr sz="1350">
                <a:latin typeface="Roboto" charset="0"/>
                <a:ea typeface="Roboto" charset="0"/>
                <a:cs typeface="Roboto" charset="0"/>
              </a:defRPr>
            </a:lvl3pPr>
            <a:lvl4pPr>
              <a:defRPr>
                <a:latin typeface="Open Sans" charset="0"/>
                <a:ea typeface="Open Sans" charset="0"/>
                <a:cs typeface="Open Sans" charset="0"/>
              </a:defRPr>
            </a:lvl4pPr>
            <a:lvl5pPr>
              <a:defRPr>
                <a:latin typeface="Open Sans" charset="0"/>
                <a:ea typeface="Open Sans" charset="0"/>
                <a:cs typeface="Open Sans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4697360"/>
            <a:ext cx="1654342" cy="232948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>
              <a:defRPr sz="600" b="0" i="0" spc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CONFIDENTIAL  ⎸ DO NOT DISTRIBUTE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92825" y="4728534"/>
            <a:ext cx="558351" cy="232948"/>
          </a:xfrm>
          <a:prstGeom prst="rect">
            <a:avLst/>
          </a:prstGeom>
        </p:spPr>
        <p:txBody>
          <a:bodyPr anchor="ctr"/>
          <a:lstStyle>
            <a:lvl1pPr algn="ctr">
              <a:defRPr lang="en-US" sz="675" b="0" i="0" kern="1200" spc="0" smtClean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fld id="{9F445974-BED0-5B4A-8C67-6383B3BC9D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130511"/>
      </p:ext>
    </p:extLst>
  </p:cSld>
  <p:clrMapOvr>
    <a:masterClrMapping/>
  </p:clrMapOvr>
  <p:hf hdr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527398"/>
            <a:ext cx="3844039" cy="2910579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charset="0"/>
                <a:ea typeface="Roboto" charset="0"/>
                <a:cs typeface="Roboto" charset="0"/>
              </a:defRPr>
            </a:lvl1pPr>
            <a:lvl2pPr>
              <a:defRPr>
                <a:latin typeface="Roboto" charset="0"/>
                <a:ea typeface="Roboto" charset="0"/>
                <a:cs typeface="Roboto" charset="0"/>
              </a:defRPr>
            </a:lvl2pPr>
            <a:lvl3pPr>
              <a:defRPr>
                <a:latin typeface="Roboto" charset="0"/>
                <a:ea typeface="Roboto" charset="0"/>
                <a:cs typeface="Roboto" charset="0"/>
              </a:defRPr>
            </a:lvl3pPr>
            <a:lvl4pPr>
              <a:defRPr>
                <a:latin typeface="Roboto" charset="0"/>
                <a:ea typeface="Roboto" charset="0"/>
                <a:cs typeface="Roboto" charset="0"/>
              </a:defRPr>
            </a:lvl4pPr>
            <a:lvl5pPr>
              <a:defRPr>
                <a:latin typeface="Roboto" charset="0"/>
                <a:ea typeface="Roboto" charset="0"/>
                <a:cs typeface="Robot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1312" y="1527398"/>
            <a:ext cx="3844038" cy="2910580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charset="0"/>
                <a:ea typeface="Roboto" charset="0"/>
                <a:cs typeface="Roboto" charset="0"/>
              </a:defRPr>
            </a:lvl1pPr>
            <a:lvl2pPr>
              <a:defRPr>
                <a:latin typeface="Roboto" charset="0"/>
                <a:ea typeface="Roboto" charset="0"/>
                <a:cs typeface="Roboto" charset="0"/>
              </a:defRPr>
            </a:lvl2pPr>
            <a:lvl3pPr>
              <a:defRPr>
                <a:latin typeface="Roboto" charset="0"/>
                <a:ea typeface="Roboto" charset="0"/>
                <a:cs typeface="Roboto" charset="0"/>
              </a:defRPr>
            </a:lvl3pPr>
            <a:lvl4pPr>
              <a:defRPr>
                <a:latin typeface="Roboto" charset="0"/>
                <a:ea typeface="Roboto" charset="0"/>
                <a:cs typeface="Roboto" charset="0"/>
              </a:defRPr>
            </a:lvl4pPr>
            <a:lvl5pPr>
              <a:defRPr>
                <a:latin typeface="Roboto" charset="0"/>
                <a:ea typeface="Roboto" charset="0"/>
                <a:cs typeface="Roboto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4697360"/>
            <a:ext cx="1690437" cy="232948"/>
          </a:xfrm>
          <a:prstGeom prst="rect">
            <a:avLst/>
          </a:prstGeom>
        </p:spPr>
        <p:txBody>
          <a:bodyPr anchor="ctr"/>
          <a:lstStyle>
            <a:lvl1pPr>
              <a:defRPr sz="600" b="0" i="0" spc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CONFIDENTIAL  ⎸ DO NOT DISTRIBUTE</a:t>
            </a:r>
            <a:endParaRPr lang="en-US" dirty="0"/>
          </a:p>
        </p:txBody>
      </p:sp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00" b="0"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92825" y="4728534"/>
            <a:ext cx="558351" cy="232948"/>
          </a:xfrm>
          <a:prstGeom prst="rect">
            <a:avLst/>
          </a:prstGeom>
        </p:spPr>
        <p:txBody>
          <a:bodyPr anchor="ctr"/>
          <a:lstStyle>
            <a:lvl1pPr algn="ctr">
              <a:defRPr lang="en-US" sz="675" b="0" i="0" kern="1200" spc="0" smtClean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fld id="{9F445974-BED0-5B4A-8C67-6383B3BC9D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798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4697360"/>
            <a:ext cx="1672390" cy="232948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>
              <a:defRPr sz="600" b="0" i="0" spc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CONFIDENTIAL  ⎸ DO NOT DISTRIBUTE</a:t>
            </a:r>
            <a:endParaRPr lang="en-US" dirty="0"/>
          </a:p>
        </p:txBody>
      </p:sp>
      <p:sp>
        <p:nvSpPr>
          <p:cNvPr id="3" name="Title 8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700" b="0"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92825" y="4728534"/>
            <a:ext cx="558351" cy="232948"/>
          </a:xfrm>
          <a:prstGeom prst="rect">
            <a:avLst/>
          </a:prstGeom>
        </p:spPr>
        <p:txBody>
          <a:bodyPr anchor="ctr"/>
          <a:lstStyle>
            <a:lvl1pPr algn="ctr">
              <a:defRPr lang="en-US" sz="675" b="0" i="0" kern="1200" spc="0" smtClean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fld id="{9F445974-BED0-5B4A-8C67-6383B3BC9D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741579"/>
      </p:ext>
    </p:extLst>
  </p:cSld>
  <p:clrMapOvr>
    <a:masterClrMapping/>
  </p:clrMapOvr>
  <p:hf hdr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595959"/>
                </a:solidFill>
              </a:defRPr>
            </a:lvl1pPr>
            <a:lvl2pPr>
              <a:defRPr>
                <a:solidFill>
                  <a:srgbClr val="595959"/>
                </a:solidFill>
              </a:defRPr>
            </a:lvl2pPr>
            <a:lvl3pPr>
              <a:defRPr>
                <a:solidFill>
                  <a:srgbClr val="595959"/>
                </a:solidFill>
              </a:defRPr>
            </a:lvl3pPr>
            <a:lvl4pPr>
              <a:defRPr>
                <a:solidFill>
                  <a:srgbClr val="595959"/>
                </a:solidFill>
              </a:defRPr>
            </a:lvl4pPr>
            <a:lvl5pPr>
              <a:defRPr>
                <a:solidFill>
                  <a:srgbClr val="595959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200" y="205979"/>
            <a:ext cx="482600" cy="273844"/>
          </a:xfrm>
          <a:prstGeom prst="rect">
            <a:avLst/>
          </a:prstGeom>
        </p:spPr>
        <p:txBody>
          <a:bodyPr lIns="91438" tIns="45719" rIns="91438" bIns="45719"/>
          <a:lstStyle>
            <a:lvl1pPr algn="r">
              <a:defRPr sz="800" b="0" i="0">
                <a:solidFill>
                  <a:srgbClr val="A6A6A6"/>
                </a:solidFill>
                <a:latin typeface="Open Sans"/>
                <a:cs typeface="Open Sans"/>
              </a:defRPr>
            </a:lvl1pPr>
          </a:lstStyle>
          <a:p>
            <a:fld id="{9F445974-BED0-5B4A-8C67-6383B3BC9D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859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99352" y="209550"/>
            <a:ext cx="1461914" cy="50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83820"/>
            <a:ext cx="7086600" cy="826554"/>
          </a:xfrm>
        </p:spPr>
        <p:txBody>
          <a:bodyPr anchor="ctr">
            <a:normAutofit/>
          </a:bodyPr>
          <a:lstStyle>
            <a:lvl1pPr algn="l">
              <a:lnSpc>
                <a:spcPts val="3100"/>
              </a:lnSpc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style. For two lines use this.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8578838" y="4860219"/>
            <a:ext cx="3809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0" eaLnBrk="1" latinLnBrk="0" hangingPunct="1"/>
            <a:fld id="{84EF0C2A-8AB1-4CCD-8070-4AFDD93D51F1}" type="slidenum">
              <a:rPr lang="en-US" sz="900" kern="1200" smtClean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US" sz="900" kern="1200" dirty="0">
              <a:solidFill>
                <a:schemeClr val="accent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248313" y="4860219"/>
            <a:ext cx="2514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Copyright © 2017 </a:t>
            </a:r>
            <a:r>
              <a:rPr lang="en-US" sz="900" kern="1200" dirty="0" err="1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JFrog</a:t>
            </a:r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. All Rights Reserved       </a:t>
            </a:r>
            <a:r>
              <a:rPr lang="en-US" sz="9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|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398637" y="924814"/>
            <a:ext cx="7589837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304800" y="1053850"/>
            <a:ext cx="8534400" cy="3784850"/>
          </a:xfrm>
        </p:spPr>
        <p:txBody>
          <a:bodyPr>
            <a:normAutofit/>
          </a:bodyPr>
          <a:lstStyle>
            <a:lvl1pPr marL="171450" indent="-171450">
              <a:buClr>
                <a:schemeClr val="bg2"/>
              </a:buClr>
              <a:buFont typeface="Helvetica" panose="020B0604020202030204" pitchFamily="34" charset="0"/>
              <a:buChar char="•"/>
              <a:defRPr lang="en-US" sz="200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565150" indent="-285750">
              <a:buClr>
                <a:schemeClr val="bg2"/>
              </a:buClr>
              <a:defRPr lang="en-US" sz="180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803275" indent="-285750">
              <a:buClr>
                <a:schemeClr val="bg2"/>
              </a:buClr>
              <a:buFont typeface="Helvetica" panose="020B0604020202030204" pitchFamily="34" charset="0"/>
              <a:buChar char="•"/>
              <a:defRPr lang="en-US" sz="160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25525" indent="-285750">
              <a:buClr>
                <a:schemeClr val="bg2"/>
              </a:buClr>
              <a:defRPr lang="en-US" sz="1400" kern="120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00150" indent="-285750">
              <a:buClr>
                <a:schemeClr val="bg2"/>
              </a:buClr>
              <a:defRPr lang="en-US" sz="1400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33363" lvl="0" indent="-233363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Font typeface="Helvetica" panose="020B0604020202030204" pitchFamily="34" charset="0"/>
              <a:buChar char="•"/>
            </a:pPr>
            <a:r>
              <a:rPr lang="en-US"/>
              <a:t>Click to edit Master text styles</a:t>
            </a:r>
          </a:p>
          <a:p>
            <a:pPr marL="233363" lvl="1" indent="-233363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Font typeface="Helvetica" panose="020B0604020202030204" pitchFamily="34" charset="0"/>
              <a:buChar char="•"/>
            </a:pPr>
            <a:r>
              <a:rPr lang="en-US"/>
              <a:t>Second level</a:t>
            </a:r>
          </a:p>
          <a:p>
            <a:pPr marL="233363" lvl="2" indent="-233363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Font typeface="Helvetica" panose="020B0604020202030204" pitchFamily="34" charset="0"/>
              <a:buChar char="•"/>
            </a:pPr>
            <a:r>
              <a:rPr lang="en-US"/>
              <a:t>Third level</a:t>
            </a:r>
          </a:p>
          <a:p>
            <a:pPr marL="233363" lvl="3" indent="-233363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Font typeface="Helvetica" panose="020B0604020202030204" pitchFamily="34" charset="0"/>
              <a:buChar char="•"/>
            </a:pPr>
            <a:r>
              <a:rPr lang="en-US"/>
              <a:t>Fourth level</a:t>
            </a:r>
          </a:p>
          <a:p>
            <a:pPr marL="233363" lvl="4" indent="-233363" algn="l" defTabSz="914400" rtl="0" eaLnBrk="1" latinLnBrk="0" hangingPunct="1">
              <a:spcBef>
                <a:spcPct val="20000"/>
              </a:spcBef>
              <a:buClr>
                <a:schemeClr val="bg2"/>
              </a:buClr>
              <a:buFont typeface="Helvetica" panose="020B060402020203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73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ubtitle 2"/>
          <p:cNvSpPr txBox="1">
            <a:spLocks/>
          </p:cNvSpPr>
          <p:nvPr userDrawn="1"/>
        </p:nvSpPr>
        <p:spPr>
          <a:xfrm>
            <a:off x="1371600" y="3926601"/>
            <a:ext cx="6400800" cy="602210"/>
          </a:xfrm>
          <a:prstGeom prst="rect">
            <a:avLst/>
          </a:prstGeom>
        </p:spPr>
        <p:txBody>
          <a:bodyPr>
            <a:normAutofit/>
          </a:bodyPr>
          <a:lstStyle>
            <a:lvl1pPr marL="342892" indent="-342892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400" b="0" i="0" kern="1200">
                <a:solidFill>
                  <a:srgbClr val="595959"/>
                </a:solidFill>
                <a:latin typeface="Open Sans"/>
                <a:ea typeface="+mn-ea"/>
                <a:cs typeface="Open Sans"/>
              </a:defRPr>
            </a:lvl1pPr>
            <a:lvl2pPr marL="742931" indent="-285743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2000" b="0" i="0" kern="1200">
                <a:solidFill>
                  <a:srgbClr val="595959"/>
                </a:solidFill>
                <a:latin typeface="Open Sans"/>
                <a:ea typeface="+mn-ea"/>
                <a:cs typeface="Open Sans"/>
              </a:defRPr>
            </a:lvl2pPr>
            <a:lvl3pPr marL="1142972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1800" b="0" i="0" kern="1200">
                <a:solidFill>
                  <a:srgbClr val="595959"/>
                </a:solidFill>
                <a:latin typeface="Open Sans"/>
                <a:ea typeface="+mn-ea"/>
                <a:cs typeface="Open Sans"/>
              </a:defRPr>
            </a:lvl3pPr>
            <a:lvl4pPr marL="1600160" indent="-228594" algn="l" defTabSz="457189" rtl="0" eaLnBrk="1" latinLnBrk="0" hangingPunct="1">
              <a:spcBef>
                <a:spcPct val="20000"/>
              </a:spcBef>
              <a:buFont typeface="Arial"/>
              <a:buChar char="–"/>
              <a:defRPr sz="1600" b="0" i="0" kern="1200">
                <a:solidFill>
                  <a:srgbClr val="595959"/>
                </a:solidFill>
                <a:latin typeface="Open Sans"/>
                <a:ea typeface="+mn-ea"/>
                <a:cs typeface="Open Sans"/>
              </a:defRPr>
            </a:lvl4pPr>
            <a:lvl5pPr marL="2057348" indent="-228594" algn="l" defTabSz="457189" rtl="0" eaLnBrk="1" latinLnBrk="0" hangingPunct="1">
              <a:spcBef>
                <a:spcPct val="20000"/>
              </a:spcBef>
              <a:buFont typeface="Arial"/>
              <a:buChar char="»"/>
              <a:defRPr sz="1600" b="0" i="0" kern="1200">
                <a:solidFill>
                  <a:srgbClr val="595959"/>
                </a:solidFill>
                <a:latin typeface="Open Sans"/>
                <a:ea typeface="+mn-ea"/>
                <a:cs typeface="Open Sans"/>
              </a:defRPr>
            </a:lvl5pPr>
            <a:lvl6pPr marL="2514537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4200" y="205979"/>
            <a:ext cx="482600" cy="273844"/>
          </a:xfrm>
          <a:prstGeom prst="rect">
            <a:avLst/>
          </a:prstGeom>
          <a:ln>
            <a:noFill/>
          </a:ln>
        </p:spPr>
        <p:txBody>
          <a:bodyPr lIns="91438" tIns="45719" rIns="91438" bIns="45719"/>
          <a:lstStyle>
            <a:lvl1pPr algn="r">
              <a:defRPr sz="800" b="0" i="0">
                <a:solidFill>
                  <a:srgbClr val="A6A6A6"/>
                </a:solidFill>
                <a:latin typeface="Open Sans"/>
                <a:cs typeface="Open Sans"/>
              </a:defRPr>
            </a:lvl1pPr>
          </a:lstStyle>
          <a:p>
            <a:fld id="{9F445974-BED0-5B4A-8C67-6383B3BC9D5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Date Placeholder 3"/>
          <p:cNvSpPr txBox="1">
            <a:spLocks/>
          </p:cNvSpPr>
          <p:nvPr userDrawn="1"/>
        </p:nvSpPr>
        <p:spPr>
          <a:xfrm>
            <a:off x="457200" y="4925194"/>
            <a:ext cx="2133600" cy="273844"/>
          </a:xfrm>
          <a:prstGeom prst="rect">
            <a:avLst/>
          </a:prstGeom>
        </p:spPr>
        <p:txBody>
          <a:bodyPr lIns="91438" tIns="45719" rIns="91438" bIns="45719"/>
          <a:lstStyle>
            <a:defPPr>
              <a:defRPr lang="en-US"/>
            </a:defPPr>
            <a:lvl1pPr marL="0" algn="l" defTabSz="457189" rtl="0" eaLnBrk="1" latinLnBrk="0" hangingPunct="1">
              <a:defRPr sz="800" b="0" i="0" kern="1200">
                <a:solidFill>
                  <a:schemeClr val="bg1">
                    <a:lumMod val="50000"/>
                  </a:schemeClr>
                </a:solidFill>
                <a:latin typeface="Open Sans"/>
                <a:ea typeface="+mn-ea"/>
                <a:cs typeface="Open Sans"/>
              </a:defRPr>
            </a:lvl1pPr>
            <a:lvl2pPr marL="457189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8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2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Confidential – Not for distribution</a:t>
            </a:r>
          </a:p>
        </p:txBody>
      </p:sp>
      <p:sp>
        <p:nvSpPr>
          <p:cNvPr id="26" name="Footer Placeholder 4"/>
          <p:cNvSpPr txBox="1">
            <a:spLocks/>
          </p:cNvSpPr>
          <p:nvPr userDrawn="1"/>
        </p:nvSpPr>
        <p:spPr>
          <a:xfrm>
            <a:off x="3110884" y="4925194"/>
            <a:ext cx="2895600" cy="273844"/>
          </a:xfrm>
          <a:prstGeom prst="rect">
            <a:avLst/>
          </a:prstGeom>
        </p:spPr>
        <p:txBody>
          <a:bodyPr lIns="91438" tIns="45719" rIns="91438" bIns="45719"/>
          <a:lstStyle>
            <a:defPPr>
              <a:defRPr lang="en-US"/>
            </a:defPPr>
            <a:lvl1pPr marL="0" algn="ctr" defTabSz="457189" rtl="0" eaLnBrk="1" latinLnBrk="0" hangingPunct="1">
              <a:defRPr sz="800" b="0" i="0" kern="1200">
                <a:solidFill>
                  <a:schemeClr val="bg1">
                    <a:lumMod val="50000"/>
                  </a:schemeClr>
                </a:solidFill>
                <a:latin typeface="Open Sans"/>
                <a:ea typeface="+mn-ea"/>
                <a:cs typeface="Open Sans"/>
              </a:defRPr>
            </a:lvl1pPr>
            <a:lvl2pPr marL="457189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78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66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54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43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132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320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509" algn="l" defTabSz="457189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Copyright © 2017 Datical. All rights reserved.</a:t>
            </a:r>
          </a:p>
        </p:txBody>
      </p:sp>
      <p:pic>
        <p:nvPicPr>
          <p:cNvPr id="27" name="Picture 26" descr="Datical_CMY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99636" y="4768058"/>
            <a:ext cx="1598791" cy="310876"/>
          </a:xfrm>
          <a:prstGeom prst="rect">
            <a:avLst/>
          </a:prstGeom>
        </p:spPr>
      </p:pic>
      <p:sp>
        <p:nvSpPr>
          <p:cNvPr id="19" name="Subtitle 2"/>
          <p:cNvSpPr>
            <a:spLocks noGrp="1"/>
          </p:cNvSpPr>
          <p:nvPr>
            <p:ph type="subTitle" idx="1"/>
          </p:nvPr>
        </p:nvSpPr>
        <p:spPr>
          <a:xfrm>
            <a:off x="659804" y="2882848"/>
            <a:ext cx="4900553" cy="757778"/>
          </a:xfrm>
          <a:ln>
            <a:noFill/>
          </a:ln>
        </p:spPr>
        <p:txBody>
          <a:bodyPr>
            <a:normAutofit/>
          </a:bodyPr>
          <a:lstStyle>
            <a:lvl1pPr marL="0" indent="0" algn="ct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Open Sans"/>
                <a:cs typeface="Open Sans"/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ctrTitle"/>
          </p:nvPr>
        </p:nvSpPr>
        <p:spPr>
          <a:xfrm>
            <a:off x="659804" y="1948382"/>
            <a:ext cx="4900553" cy="722375"/>
          </a:xfrm>
          <a:ln>
            <a:noFill/>
          </a:ln>
        </p:spPr>
        <p:txBody>
          <a:bodyPr>
            <a:normAutofit/>
          </a:bodyPr>
          <a:lstStyle>
            <a:lvl1pPr algn="l">
              <a:defRPr sz="2800" b="0" i="0">
                <a:latin typeface="Open Sans"/>
                <a:cs typeface="Open San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28" name="Group 27"/>
          <p:cNvGrpSpPr/>
          <p:nvPr userDrawn="1"/>
        </p:nvGrpSpPr>
        <p:grpSpPr>
          <a:xfrm>
            <a:off x="-16894" y="5126152"/>
            <a:ext cx="9186295" cy="48089"/>
            <a:chOff x="-16894" y="5126152"/>
            <a:chExt cx="9186295" cy="48089"/>
          </a:xfrm>
        </p:grpSpPr>
        <p:sp>
          <p:nvSpPr>
            <p:cNvPr id="29" name="Rectangle 28"/>
            <p:cNvSpPr/>
            <p:nvPr userDrawn="1"/>
          </p:nvSpPr>
          <p:spPr>
            <a:xfrm>
              <a:off x="25401" y="5126152"/>
              <a:ext cx="9144000" cy="4808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 userDrawn="1"/>
          </p:nvSpPr>
          <p:spPr>
            <a:xfrm>
              <a:off x="-16894" y="5126152"/>
              <a:ext cx="3054016" cy="4808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4" name="Picture 33" descr="DTC_Presentation-Title-1.0-02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0822"/>
          </a:xfrm>
          <a:prstGeom prst="rect">
            <a:avLst/>
          </a:prstGeom>
        </p:spPr>
      </p:pic>
      <p:sp>
        <p:nvSpPr>
          <p:cNvPr id="13" name="Rectangle 12"/>
          <p:cNvSpPr/>
          <p:nvPr userDrawn="1"/>
        </p:nvSpPr>
        <p:spPr>
          <a:xfrm>
            <a:off x="7171268" y="4768058"/>
            <a:ext cx="1727934" cy="311963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Datical-Logo-2Color-Green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6131" y="4739561"/>
            <a:ext cx="1356137" cy="308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671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99352" y="209550"/>
            <a:ext cx="1461914" cy="50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8578838" y="4860219"/>
            <a:ext cx="3809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0" eaLnBrk="1" latinLnBrk="0" hangingPunct="1"/>
            <a:fld id="{84EF0C2A-8AB1-4CCD-8070-4AFDD93D51F1}" type="slidenum">
              <a:rPr lang="en-US" sz="900" kern="1200" smtClean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US" sz="900" kern="1200" dirty="0">
              <a:solidFill>
                <a:schemeClr val="accent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248313" y="4860219"/>
            <a:ext cx="2514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Copyright © 2017 </a:t>
            </a:r>
            <a:r>
              <a:rPr lang="en-US" sz="900" kern="1200" dirty="0" err="1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JFrog</a:t>
            </a:r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. All Rights Reserved       </a:t>
            </a:r>
            <a:r>
              <a:rPr lang="en-US" sz="9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|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2978204" y="826165"/>
            <a:ext cx="5860995" cy="4034053"/>
          </a:xfrm>
        </p:spPr>
        <p:txBody>
          <a:bodyPr>
            <a:normAutofit/>
          </a:bodyPr>
          <a:lstStyle>
            <a:lvl1pPr marL="171450" indent="-171450">
              <a:buClr>
                <a:schemeClr val="bg2"/>
              </a:buClr>
              <a:buFont typeface="Helvetica" panose="020B0604020202030204" pitchFamily="34" charset="0"/>
              <a:buChar char="•"/>
              <a:defRPr sz="2000">
                <a:solidFill>
                  <a:schemeClr val="accent1"/>
                </a:solidFill>
              </a:defRPr>
            </a:lvl1pPr>
            <a:lvl2pPr marL="400050" indent="-228600">
              <a:buClr>
                <a:schemeClr val="bg2"/>
              </a:buClr>
              <a:defRPr sz="1800">
                <a:solidFill>
                  <a:schemeClr val="accent1"/>
                </a:solidFill>
              </a:defRPr>
            </a:lvl2pPr>
            <a:lvl3pPr marL="571500" indent="-169863">
              <a:buClr>
                <a:schemeClr val="bg2"/>
              </a:buClr>
              <a:buFont typeface="Helvetica" panose="020B0604020202030204" pitchFamily="34" charset="0"/>
              <a:buChar char="•"/>
              <a:defRPr sz="1600">
                <a:solidFill>
                  <a:schemeClr val="accent1"/>
                </a:solidFill>
              </a:defRPr>
            </a:lvl3pPr>
            <a:lvl4pPr marL="742950" indent="-173038">
              <a:buClr>
                <a:schemeClr val="bg2"/>
              </a:buClr>
              <a:defRPr sz="1400">
                <a:solidFill>
                  <a:schemeClr val="accent1"/>
                </a:solidFill>
              </a:defRPr>
            </a:lvl4pPr>
            <a:lvl5pPr marL="914400" indent="-169863">
              <a:buClr>
                <a:schemeClr val="bg2"/>
              </a:buClr>
              <a:defRPr sz="1400">
                <a:solidFill>
                  <a:schemeClr val="accent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2750520" cy="515218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826165"/>
            <a:ext cx="2293930" cy="1517900"/>
          </a:xfrm>
        </p:spPr>
        <p:txBody>
          <a:bodyPr anchor="t">
            <a:noAutofit/>
          </a:bodyPr>
          <a:lstStyle>
            <a:lvl1pPr algn="l">
              <a:lnSpc>
                <a:spcPts val="32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083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99352" y="209550"/>
            <a:ext cx="1461914" cy="50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3351"/>
            <a:ext cx="7086600" cy="697012"/>
          </a:xfrm>
        </p:spPr>
        <p:txBody>
          <a:bodyPr anchor="ctr">
            <a:normAutofit/>
          </a:bodyPr>
          <a:lstStyle>
            <a:lvl1pPr algn="l">
              <a:lnSpc>
                <a:spcPts val="3200"/>
              </a:lnSpc>
              <a:defRPr sz="32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8578838" y="4860219"/>
            <a:ext cx="3809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0" eaLnBrk="1" latinLnBrk="0" hangingPunct="1"/>
            <a:fld id="{84EF0C2A-8AB1-4CCD-8070-4AFDD93D51F1}" type="slidenum">
              <a:rPr lang="en-US" sz="900" kern="1200" smtClean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US" sz="900" kern="1200" dirty="0">
              <a:solidFill>
                <a:schemeClr val="accent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248313" y="4860219"/>
            <a:ext cx="2514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Copyright © 2017 </a:t>
            </a:r>
            <a:r>
              <a:rPr lang="en-US" sz="900" kern="1200" dirty="0" err="1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JFrog</a:t>
            </a:r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. All Rights Reserved       </a:t>
            </a:r>
            <a:r>
              <a:rPr lang="en-US" sz="9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|</a:t>
            </a:r>
          </a:p>
        </p:txBody>
      </p:sp>
      <p:cxnSp>
        <p:nvCxnSpPr>
          <p:cNvPr id="5" name="Straight Connector 4"/>
          <p:cNvCxnSpPr/>
          <p:nvPr userDrawn="1"/>
        </p:nvCxnSpPr>
        <p:spPr>
          <a:xfrm>
            <a:off x="398637" y="830362"/>
            <a:ext cx="7589837" cy="0"/>
          </a:xfrm>
          <a:prstGeom prst="line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1587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J:\Works\Ahilia\jfrog\Event\Swamp Up-2017\PPT\Images\white splash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363" y="2022475"/>
            <a:ext cx="7259637" cy="3121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5"/>
          <p:cNvSpPr txBox="1">
            <a:spLocks/>
          </p:cNvSpPr>
          <p:nvPr userDrawn="1"/>
        </p:nvSpPr>
        <p:spPr>
          <a:xfrm>
            <a:off x="289559" y="4755738"/>
            <a:ext cx="18669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bg1"/>
                </a:solidFill>
              </a:rPr>
              <a:t>www.swampup.jfrog.com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559" y="522586"/>
            <a:ext cx="7849506" cy="1149930"/>
          </a:xfrm>
        </p:spPr>
        <p:txBody>
          <a:bodyPr anchor="b">
            <a:normAutofit/>
          </a:bodyPr>
          <a:lstStyle>
            <a:lvl1pPr algn="l" defTabSz="4572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lang="en-US" sz="4400" b="1" i="0" kern="1200" baseline="0" dirty="0">
                <a:solidFill>
                  <a:schemeClr val="bg1"/>
                </a:solidFill>
                <a:latin typeface="+mj-lt"/>
                <a:ea typeface="MetaBold" panose="00000400000000000000" pitchFamily="2" charset="0"/>
                <a:cs typeface="MetaBold" panose="00000400000000000000" pitchFamily="2" charset="0"/>
              </a:defRPr>
            </a:lvl1pPr>
          </a:lstStyle>
          <a:p>
            <a:r>
              <a:rPr lang="en-US" dirty="0"/>
              <a:t>SECTION HEADER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9560" y="1696975"/>
            <a:ext cx="5950068" cy="495300"/>
          </a:xfrm>
        </p:spPr>
        <p:txBody>
          <a:bodyPr>
            <a:norm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Section subtitle style</a:t>
            </a:r>
          </a:p>
        </p:txBody>
      </p:sp>
      <p:pic>
        <p:nvPicPr>
          <p:cNvPr id="3074" name="Picture 2" descr="C:\Users\Varun.SANJEEV\Desktop\JFrog\PPT\JFrog swampUP Logo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4005" y="3844598"/>
            <a:ext cx="2524125" cy="8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4135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884363" y="2022562"/>
            <a:ext cx="7259637" cy="3120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4104" y="3844598"/>
            <a:ext cx="2523926" cy="877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Footer Placeholder 5"/>
          <p:cNvSpPr txBox="1">
            <a:spLocks/>
          </p:cNvSpPr>
          <p:nvPr userDrawn="1"/>
        </p:nvSpPr>
        <p:spPr>
          <a:xfrm>
            <a:off x="289559" y="4755738"/>
            <a:ext cx="18669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100" b="1" dirty="0">
                <a:solidFill>
                  <a:schemeClr val="bg2"/>
                </a:solidFill>
              </a:rPr>
              <a:t>www.swampup.jfrog.com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559" y="446690"/>
            <a:ext cx="7849506" cy="1225826"/>
          </a:xfrm>
        </p:spPr>
        <p:txBody>
          <a:bodyPr anchor="b">
            <a:normAutofit/>
          </a:bodyPr>
          <a:lstStyle>
            <a:lvl1pPr algn="l" defTabSz="4572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lang="en-US" sz="4400" b="1" i="0" kern="1200" baseline="0" dirty="0">
                <a:solidFill>
                  <a:schemeClr val="tx2"/>
                </a:solidFill>
                <a:latin typeface="+mj-lt"/>
                <a:ea typeface="MetaBold" panose="00000400000000000000" pitchFamily="2" charset="0"/>
                <a:cs typeface="MetaBold" panose="00000400000000000000" pitchFamily="2" charset="0"/>
              </a:defRPr>
            </a:lvl1pPr>
          </a:lstStyle>
          <a:p>
            <a:r>
              <a:rPr lang="en-US" dirty="0"/>
              <a:t>SECTION HEADER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9560" y="1696975"/>
            <a:ext cx="5950068" cy="495300"/>
          </a:xfrm>
        </p:spPr>
        <p:txBody>
          <a:bodyPr>
            <a:norm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200">
                <a:solidFill>
                  <a:schemeClr val="bg2"/>
                </a:solidFill>
                <a:latin typeface="+mn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Section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519976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99352" y="209550"/>
            <a:ext cx="1461914" cy="506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 userDrawn="1"/>
        </p:nvSpPr>
        <p:spPr>
          <a:xfrm>
            <a:off x="8578838" y="4860219"/>
            <a:ext cx="3809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0" eaLnBrk="1" latinLnBrk="0" hangingPunct="1"/>
            <a:fld id="{84EF0C2A-8AB1-4CCD-8070-4AFDD93D51F1}" type="slidenum">
              <a:rPr lang="en-US" sz="900" kern="1200" smtClean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US" sz="900" kern="1200" dirty="0">
              <a:solidFill>
                <a:schemeClr val="accent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248313" y="4860219"/>
            <a:ext cx="2514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Copyright © 2017 </a:t>
            </a:r>
            <a:r>
              <a:rPr lang="en-US" sz="900" kern="1200" dirty="0" err="1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JFrog</a:t>
            </a:r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. All Rights Reserved       </a:t>
            </a:r>
            <a:r>
              <a:rPr lang="en-US" sz="9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406827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7" y="0"/>
            <a:ext cx="9130473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97775" y="1964591"/>
            <a:ext cx="5253836" cy="1940696"/>
          </a:xfrm>
        </p:spPr>
        <p:txBody>
          <a:bodyPr anchor="b">
            <a:normAutofit/>
          </a:bodyPr>
          <a:lstStyle>
            <a:lvl1pPr algn="l">
              <a:lnSpc>
                <a:spcPts val="3700"/>
              </a:lnSpc>
              <a:defRPr sz="44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Please submit feedback forms!!</a:t>
            </a:r>
            <a:br>
              <a:rPr lang="en-US" dirty="0"/>
            </a:br>
            <a:br>
              <a:rPr lang="en-US" dirty="0"/>
            </a:br>
            <a:r>
              <a:rPr lang="en-US" dirty="0"/>
              <a:t>Questions?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8578838" y="4860219"/>
            <a:ext cx="38098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914400" rtl="0" eaLnBrk="1" latinLnBrk="0" hangingPunct="1"/>
            <a:fld id="{84EF0C2A-8AB1-4CCD-8070-4AFDD93D51F1}" type="slidenum">
              <a:rPr lang="en-US" sz="900" kern="1200" smtClean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pPr marL="0" algn="r" defTabSz="914400" rtl="0" eaLnBrk="1" latinLnBrk="0" hangingPunct="1"/>
              <a:t>‹#›</a:t>
            </a:fld>
            <a:endParaRPr lang="en-US" sz="900" kern="1200" dirty="0">
              <a:solidFill>
                <a:schemeClr val="accent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6248313" y="4860219"/>
            <a:ext cx="2514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Copyright © 2017 </a:t>
            </a:r>
            <a:r>
              <a:rPr lang="en-US" sz="900" kern="1200" dirty="0" err="1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JFrog</a:t>
            </a:r>
            <a:r>
              <a:rPr lang="en-US" sz="900" kern="1200" dirty="0">
                <a:solidFill>
                  <a:schemeClr val="accent2"/>
                </a:solidFill>
                <a:latin typeface="+mn-lt"/>
                <a:ea typeface="+mn-ea"/>
                <a:cs typeface="+mn-cs"/>
              </a:rPr>
              <a:t>. All Rights Reserved       </a:t>
            </a:r>
            <a:r>
              <a:rPr lang="en-US" sz="900" kern="120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|</a:t>
            </a:r>
          </a:p>
        </p:txBody>
      </p:sp>
      <p:pic>
        <p:nvPicPr>
          <p:cNvPr id="10" name="Picture 2" descr="C:\Users\Varun.SANJEEV\Desktop\JFrog\PPT\JFrog swampUP Logo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775" y="741443"/>
            <a:ext cx="1897375" cy="659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4568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image" Target="../media/image9.png"/><Relationship Id="rId5" Type="http://schemas.openxmlformats.org/officeDocument/2006/relationships/slideLayout" Target="../slideLayouts/slideLayout26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22FA0-63CB-4C3F-91E8-730E424E6CB4}" type="datetimeFigureOut">
              <a:rPr lang="en-US" smtClean="0"/>
              <a:t>6/10/2020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0AA20-6FB7-4F55-80EF-3A461D37B7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236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35650" y="4678947"/>
            <a:ext cx="1425975" cy="332122"/>
          </a:xfrm>
          <a:prstGeom prst="rect">
            <a:avLst/>
          </a:prstGeom>
        </p:spPr>
      </p:pic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28650" y="4728534"/>
            <a:ext cx="1618247" cy="232948"/>
          </a:xfrm>
          <a:prstGeom prst="rect">
            <a:avLst/>
          </a:prstGeom>
          <a:ln>
            <a:noFill/>
          </a:ln>
        </p:spPr>
        <p:txBody>
          <a:bodyPr anchor="ctr"/>
          <a:lstStyle>
            <a:lvl1pPr>
              <a:defRPr sz="600" b="0" i="0" spc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r>
              <a:rPr lang="en-US" dirty="0"/>
              <a:t>CONFIDENTIAL  ⎸ DO NOT DISTRIBUTE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92825" y="4728534"/>
            <a:ext cx="558351" cy="232948"/>
          </a:xfrm>
          <a:prstGeom prst="rect">
            <a:avLst/>
          </a:prstGeom>
        </p:spPr>
        <p:txBody>
          <a:bodyPr anchor="ctr"/>
          <a:lstStyle>
            <a:lvl1pPr algn="ctr">
              <a:defRPr lang="en-US" sz="675" b="0" i="0" kern="1200" spc="0" smtClean="0">
                <a:solidFill>
                  <a:schemeClr val="accent1"/>
                </a:solidFill>
                <a:latin typeface="Roboto" charset="0"/>
                <a:ea typeface="Roboto" charset="0"/>
                <a:cs typeface="Roboto" charset="0"/>
              </a:defRPr>
            </a:lvl1pPr>
          </a:lstStyle>
          <a:p>
            <a:fld id="{9F445974-BED0-5B4A-8C67-6383B3BC9D5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820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51" r:id="rId9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b="0" i="0" kern="1200">
          <a:solidFill>
            <a:schemeClr val="accent1"/>
          </a:solidFill>
          <a:latin typeface="Roboto" charset="0"/>
          <a:ea typeface="Roboto" charset="0"/>
          <a:cs typeface="Roboto" charset="0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sz="1800" b="0" i="0" kern="1200">
          <a:solidFill>
            <a:schemeClr val="tx2"/>
          </a:solidFill>
          <a:latin typeface="Roboto" charset="0"/>
          <a:ea typeface="Roboto" charset="0"/>
          <a:cs typeface="Roboto" charset="0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bg1">
            <a:lumMod val="50000"/>
          </a:schemeClr>
        </a:buClr>
        <a:buSzPct val="80000"/>
        <a:buFont typeface="Wingdings" charset="2"/>
        <a:buChar char="§"/>
        <a:defRPr sz="1500" b="0" i="0" kern="1200">
          <a:solidFill>
            <a:schemeClr val="tx2"/>
          </a:solidFill>
          <a:latin typeface="Roboto" charset="0"/>
          <a:ea typeface="Roboto" charset="0"/>
          <a:cs typeface="Roboto" charset="0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sz="1350" b="0" i="0" kern="1200">
          <a:solidFill>
            <a:schemeClr val="tx2"/>
          </a:solidFill>
          <a:latin typeface="Roboto" charset="0"/>
          <a:ea typeface="Roboto" charset="0"/>
          <a:cs typeface="Roboto" charset="0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sz="9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sz="900" b="0" i="0" kern="1200">
          <a:solidFill>
            <a:schemeClr val="bg1"/>
          </a:solidFill>
          <a:latin typeface="Open Sans" charset="0"/>
          <a:ea typeface="Open Sans" charset="0"/>
          <a:cs typeface="Open Sans" charset="0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D3F1B5-7773-4663-B31A-6B0C07CBD8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559" y="3365096"/>
            <a:ext cx="6858000" cy="435587"/>
          </a:xfrm>
        </p:spPr>
        <p:txBody>
          <a:bodyPr/>
          <a:lstStyle/>
          <a:p>
            <a:r>
              <a:rPr lang="en-US" dirty="0"/>
              <a:t>It’s Time to Automate Your Database Changes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7020BCC-07EB-49EE-A9B8-EFEAF11A0A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2963" y="3988472"/>
            <a:ext cx="6858000" cy="900520"/>
          </a:xfrm>
        </p:spPr>
        <p:txBody>
          <a:bodyPr>
            <a:normAutofit fontScale="92500" lnSpcReduction="10000"/>
          </a:bodyPr>
          <a:lstStyle/>
          <a:p>
            <a:r>
              <a:rPr lang="en-US" dirty="0" err="1"/>
              <a:t>JFrog</a:t>
            </a:r>
            <a:r>
              <a:rPr lang="en-US" dirty="0"/>
              <a:t> swampUP 2020</a:t>
            </a:r>
          </a:p>
          <a:p>
            <a:r>
              <a:rPr lang="en-US" dirty="0"/>
              <a:t>Robert Reeves, CTO</a:t>
            </a:r>
          </a:p>
          <a:p>
            <a:r>
              <a:rPr lang="en-US" dirty="0"/>
              <a:t>@robertreeves</a:t>
            </a:r>
          </a:p>
        </p:txBody>
      </p:sp>
    </p:spTree>
    <p:extLst>
      <p:ext uri="{BB962C8B-B14F-4D97-AF65-F5344CB8AC3E}">
        <p14:creationId xmlns:p14="http://schemas.microsoft.com/office/powerpoint/2010/main" val="2273721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894186"/>
            <a:ext cx="914399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2002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EAE3D-4A1B-447D-B04A-2DC5A3347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915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087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stickyminds.com/sites/default/files/article/2017/AgileManifest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232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23637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77739"/>
            <a:ext cx="9149075" cy="610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984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894186"/>
            <a:ext cx="914399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2009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A49A78-7FB1-4C46-9E19-4E5863B98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8225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45974-BED0-5B4A-8C67-6383B3BC9D5E}" type="slidenum">
              <a:rPr lang="en-US" smtClean="0"/>
              <a:pPr/>
              <a:t>15</a:t>
            </a:fld>
            <a:endParaRPr lang="en-US"/>
          </a:p>
        </p:txBody>
      </p:sp>
      <p:pic>
        <p:nvPicPr>
          <p:cNvPr id="4098" name="Picture 2" descr="http://thenerdstash.com/wp-content/uploads/2017/03/maxresdefault-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0637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45336" y="80301"/>
            <a:ext cx="8792774" cy="4980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2888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59869"/>
            <a:ext cx="9149075" cy="606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2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862270"/>
            <a:ext cx="9144000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“The future is already here;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it's just not very evenly distributed.”</a:t>
            </a:r>
          </a:p>
          <a:p>
            <a:pPr algn="r"/>
            <a:r>
              <a:rPr lang="en-US" sz="5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--William Gibson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938AEB-EDEC-4EAE-A77F-EF7928CF1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13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000770"/>
            <a:ext cx="9144000" cy="313932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The Reason We Haven’t Fixed the Database CI/CD Problem…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FCD9C2-6A3E-4F96-9483-7C4F17829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372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696D28-D619-4723-A5AA-CB62CD40DD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7536" y="62822"/>
            <a:ext cx="2508927" cy="5017855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C1BA345C-4BE6-401C-B4C6-73803F627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1126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293158"/>
            <a:ext cx="9144000" cy="255454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“We’ve always done it that way.”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FA9E6B-5443-436C-9699-9224AEA23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21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677605"/>
            <a:ext cx="9144000" cy="378565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Here are some things we used to do, too: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82EDB5-B12A-45DD-9D6B-1318B8C66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28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905568"/>
            <a:ext cx="9144000" cy="13297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Leaches &amp; Bloodletting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5C1FC8-B841-4AFC-AA41-9DDE01CCE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642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905568"/>
            <a:ext cx="9144000" cy="13297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Asbestos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C2996-B560-49AA-9A97-7173A3370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036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905568"/>
            <a:ext cx="9144000" cy="13297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6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Smoking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2363D7-9FB0-48E7-9BCE-DEC7D3FEF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4573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1139269"/>
            <a:ext cx="9144000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Creating a Ticket to Change the Database Schema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AAC9A7-8547-4A8E-ABC3-389D30AE4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4219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340189"/>
            <a:ext cx="9143999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5 Ways to Clean This Mess Up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93FCC9-B4C3-423E-97FA-80F6B457E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3391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232194"/>
            <a:ext cx="9143999" cy="45243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#1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You are not “done” until it’s in Production.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FDE5F-B79F-454D-8F2D-6EA769D00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73893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86191"/>
            <a:ext cx="9143999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#2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No more tickets for database changes.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A57A4F-04FC-41D9-9B8F-C61C567EE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809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232194"/>
            <a:ext cx="9143999" cy="45243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#3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Development must enforce good database standards.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EBE768-D1D6-407A-AAB5-B8C29C842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25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>
            <a:extLst>
              <a:ext uri="{FF2B5EF4-FFF2-40B4-BE49-F238E27FC236}">
                <a16:creationId xmlns:a16="http://schemas.microsoft.com/office/drawing/2014/main" id="{D583404D-FB7D-4174-8B07-01E22CA33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F445974-BED0-5B4A-8C67-6383B3BC9D5E}" type="slidenum">
              <a:rPr lang="en-US" smtClean="0"/>
              <a:pPr/>
              <a:t>3</a:t>
            </a:fld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912545" y="980142"/>
            <a:ext cx="7081819" cy="3514502"/>
            <a:chOff x="873165" y="2527073"/>
            <a:chExt cx="4085880" cy="1999150"/>
          </a:xfrm>
        </p:grpSpPr>
        <p:sp>
          <p:nvSpPr>
            <p:cNvPr id="29" name="Freeform 28"/>
            <p:cNvSpPr/>
            <p:nvPr/>
          </p:nvSpPr>
          <p:spPr>
            <a:xfrm>
              <a:off x="1696750" y="2541051"/>
              <a:ext cx="2964583" cy="1441991"/>
            </a:xfrm>
            <a:custGeom>
              <a:avLst/>
              <a:gdLst>
                <a:gd name="connsiteX0" fmla="*/ 0 w 2964583"/>
                <a:gd name="connsiteY0" fmla="*/ 1441991 h 1441991"/>
                <a:gd name="connsiteX1" fmla="*/ 1280993 w 2964583"/>
                <a:gd name="connsiteY1" fmla="*/ 1431012 h 1441991"/>
                <a:gd name="connsiteX2" fmla="*/ 1914169 w 2964583"/>
                <a:gd name="connsiteY2" fmla="*/ 1350494 h 1441991"/>
                <a:gd name="connsiteX3" fmla="*/ 2477806 w 2964583"/>
                <a:gd name="connsiteY3" fmla="*/ 1266317 h 1441991"/>
                <a:gd name="connsiteX4" fmla="*/ 2799884 w 2964583"/>
                <a:gd name="connsiteY4" fmla="*/ 1233378 h 1441991"/>
                <a:gd name="connsiteX5" fmla="*/ 2964583 w 2964583"/>
                <a:gd name="connsiteY5" fmla="*/ 1237038 h 1441991"/>
                <a:gd name="connsiteX6" fmla="*/ 2946283 w 2964583"/>
                <a:gd name="connsiteY6" fmla="*/ 0 h 1441991"/>
                <a:gd name="connsiteX7" fmla="*/ 2038608 w 2964583"/>
                <a:gd name="connsiteY7" fmla="*/ 530682 h 1441991"/>
                <a:gd name="connsiteX8" fmla="*/ 1606731 w 2964583"/>
                <a:gd name="connsiteY8" fmla="*/ 764914 h 1441991"/>
                <a:gd name="connsiteX9" fmla="*/ 1215113 w 2964583"/>
                <a:gd name="connsiteY9" fmla="*/ 973527 h 1441991"/>
                <a:gd name="connsiteX10" fmla="*/ 918655 w 2964583"/>
                <a:gd name="connsiteY10" fmla="*/ 1130902 h 1441991"/>
                <a:gd name="connsiteX11" fmla="*/ 618537 w 2964583"/>
                <a:gd name="connsiteY11" fmla="*/ 1266317 h 1441991"/>
                <a:gd name="connsiteX12" fmla="*/ 431878 w 2964583"/>
                <a:gd name="connsiteY12" fmla="*/ 1339515 h 1441991"/>
                <a:gd name="connsiteX13" fmla="*/ 76860 w 2964583"/>
                <a:gd name="connsiteY13" fmla="*/ 1434672 h 144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64583" h="1441991">
                  <a:moveTo>
                    <a:pt x="0" y="1441991"/>
                  </a:moveTo>
                  <a:lnTo>
                    <a:pt x="1280993" y="1431012"/>
                  </a:lnTo>
                  <a:lnTo>
                    <a:pt x="1914169" y="1350494"/>
                  </a:lnTo>
                  <a:lnTo>
                    <a:pt x="2477806" y="1266317"/>
                  </a:lnTo>
                  <a:lnTo>
                    <a:pt x="2799884" y="1233378"/>
                  </a:lnTo>
                  <a:lnTo>
                    <a:pt x="2964583" y="1237038"/>
                  </a:lnTo>
                  <a:lnTo>
                    <a:pt x="2946283" y="0"/>
                  </a:lnTo>
                  <a:lnTo>
                    <a:pt x="2038608" y="530682"/>
                  </a:lnTo>
                  <a:lnTo>
                    <a:pt x="1606731" y="764914"/>
                  </a:lnTo>
                  <a:lnTo>
                    <a:pt x="1215113" y="973527"/>
                  </a:lnTo>
                  <a:lnTo>
                    <a:pt x="918655" y="1130902"/>
                  </a:lnTo>
                  <a:lnTo>
                    <a:pt x="618537" y="1266317"/>
                  </a:lnTo>
                  <a:lnTo>
                    <a:pt x="431878" y="1339515"/>
                  </a:lnTo>
                  <a:lnTo>
                    <a:pt x="76860" y="1434672"/>
                  </a:lnTo>
                </a:path>
              </a:pathLst>
            </a:custGeom>
            <a:pattFill prst="wdUpDiag">
              <a:fgClr>
                <a:schemeClr val="accent6">
                  <a:lumMod val="20000"/>
                  <a:lumOff val="80000"/>
                </a:schemeClr>
              </a:fgClr>
              <a:bgClr>
                <a:schemeClr val="accent3">
                  <a:lumMod val="20000"/>
                  <a:lumOff val="80000"/>
                </a:schemeClr>
              </a:bgClr>
            </a:pattFill>
            <a:ln w="0">
              <a:solidFill>
                <a:schemeClr val="accent3">
                  <a:lumMod val="40000"/>
                  <a:lumOff val="6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1194689" y="2590583"/>
              <a:ext cx="3596640" cy="1676615"/>
              <a:chOff x="1194689" y="2370371"/>
              <a:chExt cx="3596640" cy="1896829"/>
            </a:xfrm>
          </p:grpSpPr>
          <p:cxnSp>
            <p:nvCxnSpPr>
              <p:cNvPr id="6" name="Straight Connector 5"/>
              <p:cNvCxnSpPr>
                <a:cxnSpLocks/>
              </p:cNvCxnSpPr>
              <p:nvPr/>
            </p:nvCxnSpPr>
            <p:spPr>
              <a:xfrm>
                <a:off x="1198880" y="2370371"/>
                <a:ext cx="0" cy="1896829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Connector 8"/>
              <p:cNvCxnSpPr/>
              <p:nvPr/>
            </p:nvCxnSpPr>
            <p:spPr>
              <a:xfrm>
                <a:off x="1194689" y="4258816"/>
                <a:ext cx="3596640" cy="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" name="Straight Arrow Connector 18"/>
            <p:cNvCxnSpPr/>
            <p:nvPr/>
          </p:nvCxnSpPr>
          <p:spPr>
            <a:xfrm>
              <a:off x="4541820" y="2620614"/>
              <a:ext cx="11575" cy="1150563"/>
            </a:xfrm>
            <a:prstGeom prst="straightConnector1">
              <a:avLst/>
            </a:prstGeom>
            <a:ln w="19050">
              <a:solidFill>
                <a:srgbClr val="6C6260"/>
              </a:solidFill>
              <a:prstDash val="dash"/>
              <a:headEnd type="triangle" w="sm" len="med"/>
              <a:tailEnd type="triangle" w="sm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 rot="16200000">
              <a:off x="606018" y="2904530"/>
              <a:ext cx="680791" cy="14649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latin typeface="Open Sans Light"/>
                  <a:cs typeface="Open Sans Light"/>
                </a:rPr>
                <a:t># of Releases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791077" y="4347447"/>
              <a:ext cx="273018" cy="178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50" dirty="0">
                  <a:latin typeface="Open Sans Light"/>
                  <a:cs typeface="Open Sans Light"/>
                </a:rPr>
                <a:t>Time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018426" y="3970460"/>
              <a:ext cx="1068470" cy="195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Open Sans"/>
                  <a:cs typeface="Open Sans"/>
                </a:rPr>
                <a:t>Database Deployments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343305" y="2590583"/>
              <a:ext cx="953714" cy="1950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Open Sans"/>
                  <a:cs typeface="Open Sans"/>
                </a:rPr>
                <a:t>Application Releases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3629475" y="3231451"/>
              <a:ext cx="1329570" cy="2166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Open Sans"/>
                  <a:cs typeface="Open Sans"/>
                </a:rPr>
                <a:t>Deployment Gap</a:t>
              </a:r>
            </a:p>
          </p:txBody>
        </p:sp>
        <p:sp>
          <p:nvSpPr>
            <p:cNvPr id="12" name="Freeform 11"/>
            <p:cNvSpPr/>
            <p:nvPr/>
          </p:nvSpPr>
          <p:spPr>
            <a:xfrm>
              <a:off x="1194689" y="2527073"/>
              <a:ext cx="3457981" cy="1478318"/>
            </a:xfrm>
            <a:custGeom>
              <a:avLst/>
              <a:gdLst>
                <a:gd name="connsiteX0" fmla="*/ 0 w 3457981"/>
                <a:gd name="connsiteY0" fmla="*/ 1477430 h 1478318"/>
                <a:gd name="connsiteX1" fmla="*/ 1163139 w 3457981"/>
                <a:gd name="connsiteY1" fmla="*/ 1238526 h 1478318"/>
                <a:gd name="connsiteX2" fmla="*/ 3457981 w 3457981"/>
                <a:gd name="connsiteY2" fmla="*/ 0 h 147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57981" h="1478318">
                  <a:moveTo>
                    <a:pt x="0" y="1477430"/>
                  </a:moveTo>
                  <a:cubicBezTo>
                    <a:pt x="293404" y="1481097"/>
                    <a:pt x="586809" y="1484764"/>
                    <a:pt x="1163139" y="1238526"/>
                  </a:cubicBezTo>
                  <a:cubicBezTo>
                    <a:pt x="1739469" y="992288"/>
                    <a:pt x="3457981" y="0"/>
                    <a:pt x="3457981" y="0"/>
                  </a:cubicBezTo>
                </a:path>
              </a:pathLst>
            </a:custGeom>
            <a:ln w="19050">
              <a:solidFill>
                <a:schemeClr val="accent3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1194689" y="3796325"/>
              <a:ext cx="3470555" cy="214465"/>
            </a:xfrm>
            <a:custGeom>
              <a:avLst/>
              <a:gdLst>
                <a:gd name="connsiteX0" fmla="*/ 0 w 3470555"/>
                <a:gd name="connsiteY0" fmla="*/ 214465 h 214465"/>
                <a:gd name="connsiteX1" fmla="*/ 1716416 w 3470555"/>
                <a:gd name="connsiteY1" fmla="*/ 195604 h 214465"/>
                <a:gd name="connsiteX2" fmla="*/ 3055598 w 3470555"/>
                <a:gd name="connsiteY2" fmla="*/ 25857 h 214465"/>
                <a:gd name="connsiteX3" fmla="*/ 3470555 w 3470555"/>
                <a:gd name="connsiteY3" fmla="*/ 709 h 214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70555" h="214465">
                  <a:moveTo>
                    <a:pt x="0" y="214465"/>
                  </a:moveTo>
                  <a:lnTo>
                    <a:pt x="1716416" y="195604"/>
                  </a:lnTo>
                  <a:cubicBezTo>
                    <a:pt x="2225682" y="164169"/>
                    <a:pt x="2763242" y="58339"/>
                    <a:pt x="3055598" y="25857"/>
                  </a:cubicBezTo>
                  <a:cubicBezTo>
                    <a:pt x="3347954" y="-6625"/>
                    <a:pt x="3470555" y="709"/>
                    <a:pt x="3470555" y="709"/>
                  </a:cubicBezTo>
                </a:path>
              </a:pathLst>
            </a:custGeom>
            <a:ln w="19050">
              <a:solidFill>
                <a:srgbClr val="FF66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339672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786191"/>
            <a:ext cx="9143999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#4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Leave it better than you found it.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05E734-424B-4F42-AAEC-4BA668636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7267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232194"/>
            <a:ext cx="9143999" cy="45243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#5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Team Work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makes the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Dream Work.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663E01-81CA-433C-A1F8-3F56037EF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4818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DE79DAD-6854-465F-BA21-44203F9C5EA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8651" y="1054608"/>
            <a:ext cx="7867184" cy="3189249"/>
          </a:xfrm>
        </p:spPr>
        <p:txBody>
          <a:bodyPr>
            <a:normAutofit/>
          </a:bodyPr>
          <a:lstStyle/>
          <a:p>
            <a:r>
              <a:rPr lang="en-US" sz="3600" dirty="0"/>
              <a:t>Reddit: /r/Liquibase</a:t>
            </a:r>
          </a:p>
          <a:p>
            <a:r>
              <a:rPr lang="en-US" sz="3600" dirty="0"/>
              <a:t>Stack Overflow (tag: Liquibase)</a:t>
            </a:r>
          </a:p>
          <a:p>
            <a:r>
              <a:rPr lang="en-US" sz="3600" dirty="0"/>
              <a:t>@Liquibase</a:t>
            </a:r>
          </a:p>
          <a:p>
            <a:r>
              <a:rPr lang="en-US" sz="3600" dirty="0"/>
              <a:t>@robertreeves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AD457F-4D9D-454D-8BDC-1E3709D982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F445974-BED0-5B4A-8C67-6383B3BC9D5E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3B91E2B-A138-460C-88D9-1DE890EFF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878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93458" y="-404851"/>
            <a:ext cx="10986760" cy="618005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B4EDE8-6D26-487D-BF72-5230CB924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466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340189"/>
            <a:ext cx="9143999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How did we get into this mess?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EDE88-FC3E-42D6-91EF-CC21C924F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358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894186"/>
            <a:ext cx="9143999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Open Sans" panose="020B0606030504020204" pitchFamily="34" charset="0"/>
              </a:rPr>
              <a:t>1979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BA1EEF-4F23-4F51-8B8A-C481E2506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24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45270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8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8931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0339" y="-37307"/>
            <a:ext cx="9425353" cy="518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36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JFrog">
      <a:dk1>
        <a:sysClr val="windowText" lastClr="000000"/>
      </a:dk1>
      <a:lt1>
        <a:sysClr val="window" lastClr="FFFFFF"/>
      </a:lt1>
      <a:dk2>
        <a:srgbClr val="4F081B"/>
      </a:dk2>
      <a:lt2>
        <a:srgbClr val="42A046"/>
      </a:lt2>
      <a:accent1>
        <a:srgbClr val="3A3A3A"/>
      </a:accent1>
      <a:accent2>
        <a:srgbClr val="7F7F7F"/>
      </a:accent2>
      <a:accent3>
        <a:srgbClr val="3A602F"/>
      </a:accent3>
      <a:accent4>
        <a:srgbClr val="10253F"/>
      </a:accent4>
      <a:accent5>
        <a:srgbClr val="E46C0A"/>
      </a:accent5>
      <a:accent6>
        <a:srgbClr val="D8D8D8"/>
      </a:accent6>
      <a:hlink>
        <a:srgbClr val="0000FF"/>
      </a:hlink>
      <a:folHlink>
        <a:srgbClr val="800080"/>
      </a:folHlink>
    </a:clrScheme>
    <a:fontScheme name="Swampup17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ampup-template-v2" id="{7CFF3F56-089B-1B4D-9A49-9CB21FD5AEE0}" vid="{4F63D91A-66A3-8E48-9224-32C9B9075F6F}"/>
    </a:ext>
  </a:extLst>
</a:theme>
</file>

<file path=ppt/theme/theme2.xml><?xml version="1.0" encoding="utf-8"?>
<a:theme xmlns:a="http://schemas.openxmlformats.org/drawingml/2006/main" name="Facet">
  <a:themeElements>
    <a:clrScheme name="Liquibase 2020">
      <a:dk1>
        <a:srgbClr val="0E0033"/>
      </a:dk1>
      <a:lt1>
        <a:srgbClr val="FFFFFF"/>
      </a:lt1>
      <a:dk2>
        <a:srgbClr val="404059"/>
      </a:dk2>
      <a:lt2>
        <a:srgbClr val="F4F4EF"/>
      </a:lt2>
      <a:accent1>
        <a:srgbClr val="2861FF"/>
      </a:accent1>
      <a:accent2>
        <a:srgbClr val="BBDEFB"/>
      </a:accent2>
      <a:accent3>
        <a:srgbClr val="283493"/>
      </a:accent3>
      <a:accent4>
        <a:srgbClr val="FF1744"/>
      </a:accent4>
      <a:accent5>
        <a:srgbClr val="00E5FF"/>
      </a:accent5>
      <a:accent6>
        <a:srgbClr val="00BFA5"/>
      </a:accent6>
      <a:hlink>
        <a:srgbClr val="00E5FF"/>
      </a:hlink>
      <a:folHlink>
        <a:srgbClr val="00BFA5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45D72607-C203-4244-BADF-D1B2472CC9BA}" vid="{9099F955-C717-7A47-BD7C-758F6A312D0F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Datical_corp_template_SPRING_2017</Template>
  <TotalTime>1051</TotalTime>
  <Words>202</Words>
  <Application>Microsoft Office PowerPoint</Application>
  <PresentationFormat>On-screen Show (16:9)</PresentationFormat>
  <Paragraphs>70</Paragraphs>
  <Slides>32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32</vt:i4>
      </vt:variant>
    </vt:vector>
  </HeadingPairs>
  <TitlesOfParts>
    <vt:vector size="42" baseType="lpstr">
      <vt:lpstr>Arial</vt:lpstr>
      <vt:lpstr>Calibri</vt:lpstr>
      <vt:lpstr>Helvetica</vt:lpstr>
      <vt:lpstr>Open Sans</vt:lpstr>
      <vt:lpstr>Open Sans Light</vt:lpstr>
      <vt:lpstr>Roboto</vt:lpstr>
      <vt:lpstr>Wingdings</vt:lpstr>
      <vt:lpstr>Wingdings 3</vt:lpstr>
      <vt:lpstr>Office Theme</vt:lpstr>
      <vt:lpstr>Facet</vt:lpstr>
      <vt:lpstr>It’s Time to Automate Your Database Changes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Making Database Changes a Tier One Artifact</dc:title>
  <dc:subject/>
  <dc:creator>Robert Reeves</dc:creator>
  <cp:keywords/>
  <dc:description/>
  <cp:lastModifiedBy>Robert Reeves</cp:lastModifiedBy>
  <cp:revision>66</cp:revision>
  <dcterms:created xsi:type="dcterms:W3CDTF">2017-05-22T13:30:08Z</dcterms:created>
  <dcterms:modified xsi:type="dcterms:W3CDTF">2020-06-10T16:10:56Z</dcterms:modified>
  <cp:category/>
</cp:coreProperties>
</file>